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8288000" cy="10287000"/>
  <p:notesSz cx="6858000" cy="9144000"/>
  <p:embeddedFontLst>
    <p:embeddedFont>
      <p:font typeface="Arimo" panose="020B0604020202020204" charset="0"/>
      <p:regular r:id="rId21"/>
    </p:embeddedFont>
    <p:embeddedFont>
      <p:font typeface="Childos Arabic" panose="020B0604020202020204" charset="-78"/>
      <p:regular r:id="rId22"/>
    </p:embeddedFont>
    <p:embeddedFont>
      <p:font typeface="Childos Arabic Bold" panose="020B0604020202020204" charset="-78"/>
      <p:regular r:id="rId23"/>
    </p:embeddedFont>
    <p:embeddedFont>
      <p:font typeface="Childos Arabic Medium" panose="020B0604020202020204" charset="-78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03" y="25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31.03.2025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38.svg"/><Relationship Id="rId7" Type="http://schemas.openxmlformats.org/officeDocument/2006/relationships/image" Target="../media/image70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svg"/><Relationship Id="rId10" Type="http://schemas.openxmlformats.org/officeDocument/2006/relationships/image" Target="../media/image12.png"/><Relationship Id="rId4" Type="http://schemas.openxmlformats.org/officeDocument/2006/relationships/image" Target="../media/image67.png"/><Relationship Id="rId9" Type="http://schemas.openxmlformats.org/officeDocument/2006/relationships/image" Target="../media/image7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svg"/><Relationship Id="rId4" Type="http://schemas.openxmlformats.org/officeDocument/2006/relationships/image" Target="../media/image7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svg"/><Relationship Id="rId4" Type="http://schemas.openxmlformats.org/officeDocument/2006/relationships/image" Target="../media/image7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svg"/><Relationship Id="rId10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8.svg"/><Relationship Id="rId7" Type="http://schemas.openxmlformats.org/officeDocument/2006/relationships/image" Target="../media/image8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hyperlink" Target="https://amaze.org/video/expressing-myself-my-way/" TargetMode="External"/><Relationship Id="rId5" Type="http://schemas.openxmlformats.org/officeDocument/2006/relationships/image" Target="../media/image80.svg"/><Relationship Id="rId10" Type="http://schemas.openxmlformats.org/officeDocument/2006/relationships/image" Target="../media/image84.svg"/><Relationship Id="rId4" Type="http://schemas.openxmlformats.org/officeDocument/2006/relationships/image" Target="../media/image79.png"/><Relationship Id="rId9" Type="http://schemas.openxmlformats.org/officeDocument/2006/relationships/image" Target="../media/image8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6.svg"/><Relationship Id="rId7" Type="http://schemas.openxmlformats.org/officeDocument/2006/relationships/image" Target="../media/image90.sv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8.svg"/><Relationship Id="rId10" Type="http://schemas.openxmlformats.org/officeDocument/2006/relationships/image" Target="../media/image92.svg"/><Relationship Id="rId4" Type="http://schemas.openxmlformats.org/officeDocument/2006/relationships/image" Target="../media/image87.png"/><Relationship Id="rId9" Type="http://schemas.openxmlformats.org/officeDocument/2006/relationships/image" Target="../media/image9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94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87.png"/><Relationship Id="rId3" Type="http://schemas.openxmlformats.org/officeDocument/2006/relationships/image" Target="../media/image95.png"/><Relationship Id="rId7" Type="http://schemas.openxmlformats.org/officeDocument/2006/relationships/image" Target="../media/image31.png"/><Relationship Id="rId12" Type="http://schemas.openxmlformats.org/officeDocument/2006/relationships/image" Target="../media/image101.sv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svg"/><Relationship Id="rId11" Type="http://schemas.openxmlformats.org/officeDocument/2006/relationships/image" Target="../media/image100.png"/><Relationship Id="rId5" Type="http://schemas.openxmlformats.org/officeDocument/2006/relationships/image" Target="../media/image96.png"/><Relationship Id="rId15" Type="http://schemas.openxmlformats.org/officeDocument/2006/relationships/image" Target="../media/image102.png"/><Relationship Id="rId10" Type="http://schemas.openxmlformats.org/officeDocument/2006/relationships/image" Target="../media/image99.svg"/><Relationship Id="rId4" Type="http://schemas.openxmlformats.org/officeDocument/2006/relationships/image" Target="../media/image28.svg"/><Relationship Id="rId9" Type="http://schemas.openxmlformats.org/officeDocument/2006/relationships/image" Target="../media/image98.png"/><Relationship Id="rId14" Type="http://schemas.openxmlformats.org/officeDocument/2006/relationships/image" Target="../media/image88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105.svg"/><Relationship Id="rId7" Type="http://schemas.openxmlformats.org/officeDocument/2006/relationships/image" Target="../media/image88.sv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107.svg"/><Relationship Id="rId10" Type="http://schemas.openxmlformats.org/officeDocument/2006/relationships/image" Target="../media/image12.png"/><Relationship Id="rId4" Type="http://schemas.openxmlformats.org/officeDocument/2006/relationships/image" Target="../media/image106.png"/><Relationship Id="rId9" Type="http://schemas.openxmlformats.org/officeDocument/2006/relationships/image" Target="../media/image9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svg"/><Relationship Id="rId7" Type="http://schemas.openxmlformats.org/officeDocument/2006/relationships/image" Target="../media/image9.svg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6.svg"/><Relationship Id="rId5" Type="http://schemas.openxmlformats.org/officeDocument/2006/relationships/image" Target="../media/image4.sv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sv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5" Type="http://schemas.openxmlformats.org/officeDocument/2006/relationships/image" Target="../media/image26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1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svg"/><Relationship Id="rId10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8.svg"/><Relationship Id="rId7" Type="http://schemas.openxmlformats.org/officeDocument/2006/relationships/image" Target="../media/image40.svg"/><Relationship Id="rId12" Type="http://schemas.openxmlformats.org/officeDocument/2006/relationships/image" Target="../media/image42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1.png"/><Relationship Id="rId5" Type="http://schemas.openxmlformats.org/officeDocument/2006/relationships/image" Target="../media/image18.svg"/><Relationship Id="rId10" Type="http://schemas.openxmlformats.org/officeDocument/2006/relationships/image" Target="../media/image12.png"/><Relationship Id="rId4" Type="http://schemas.openxmlformats.org/officeDocument/2006/relationships/image" Target="../media/image17.png"/><Relationship Id="rId9" Type="http://schemas.openxmlformats.org/officeDocument/2006/relationships/image" Target="../media/image3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1.png"/><Relationship Id="rId3" Type="http://schemas.openxmlformats.org/officeDocument/2006/relationships/image" Target="../media/image44.svg"/><Relationship Id="rId7" Type="http://schemas.openxmlformats.org/officeDocument/2006/relationships/image" Target="../media/image48.svg"/><Relationship Id="rId12" Type="http://schemas.openxmlformats.org/officeDocument/2006/relationships/image" Target="../media/image1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50.svg"/><Relationship Id="rId5" Type="http://schemas.openxmlformats.org/officeDocument/2006/relationships/image" Target="../media/image46.svg"/><Relationship Id="rId10" Type="http://schemas.openxmlformats.org/officeDocument/2006/relationships/image" Target="../media/image49.png"/><Relationship Id="rId4" Type="http://schemas.openxmlformats.org/officeDocument/2006/relationships/image" Target="../media/image45.png"/><Relationship Id="rId9" Type="http://schemas.openxmlformats.org/officeDocument/2006/relationships/image" Target="../media/image32.svg"/><Relationship Id="rId1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7.png"/><Relationship Id="rId3" Type="http://schemas.openxmlformats.org/officeDocument/2006/relationships/image" Target="../media/image44.svg"/><Relationship Id="rId7" Type="http://schemas.openxmlformats.org/officeDocument/2006/relationships/image" Target="../media/image50.svg"/><Relationship Id="rId12" Type="http://schemas.openxmlformats.org/officeDocument/2006/relationships/image" Target="../media/image1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6.svg"/><Relationship Id="rId5" Type="http://schemas.openxmlformats.org/officeDocument/2006/relationships/image" Target="../media/image32.svg"/><Relationship Id="rId10" Type="http://schemas.openxmlformats.org/officeDocument/2006/relationships/image" Target="../media/image55.png"/><Relationship Id="rId4" Type="http://schemas.openxmlformats.org/officeDocument/2006/relationships/image" Target="../media/image31.png"/><Relationship Id="rId9" Type="http://schemas.openxmlformats.org/officeDocument/2006/relationships/image" Target="../media/image54.svg"/><Relationship Id="rId14" Type="http://schemas.openxmlformats.org/officeDocument/2006/relationships/image" Target="../media/image5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38.svg"/><Relationship Id="rId7" Type="http://schemas.openxmlformats.org/officeDocument/2006/relationships/image" Target="../media/image62.svg"/><Relationship Id="rId12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openxmlformats.org/officeDocument/2006/relationships/image" Target="../media/image66.svg"/><Relationship Id="rId5" Type="http://schemas.openxmlformats.org/officeDocument/2006/relationships/image" Target="../media/image60.sv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3163218" cy="4148483"/>
          </a:xfrm>
          <a:custGeom>
            <a:avLst/>
            <a:gdLst/>
            <a:ahLst/>
            <a:cxnLst/>
            <a:rect l="l" t="t" r="r" b="b"/>
            <a:pathLst>
              <a:path w="3163218" h="4148483">
                <a:moveTo>
                  <a:pt x="0" y="0"/>
                </a:moveTo>
                <a:lnTo>
                  <a:pt x="3163219" y="0"/>
                </a:lnTo>
                <a:lnTo>
                  <a:pt x="3163219" y="4148483"/>
                </a:lnTo>
                <a:lnTo>
                  <a:pt x="0" y="4148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flipH="1" flipV="1">
            <a:off x="15424605" y="6961484"/>
            <a:ext cx="2689702" cy="3527478"/>
          </a:xfrm>
          <a:custGeom>
            <a:avLst/>
            <a:gdLst/>
            <a:ahLst/>
            <a:cxnLst/>
            <a:rect l="l" t="t" r="r" b="b"/>
            <a:pathLst>
              <a:path w="2689702" h="3527478">
                <a:moveTo>
                  <a:pt x="2689702" y="3527478"/>
                </a:moveTo>
                <a:lnTo>
                  <a:pt x="0" y="3527478"/>
                </a:lnTo>
                <a:lnTo>
                  <a:pt x="0" y="0"/>
                </a:lnTo>
                <a:lnTo>
                  <a:pt x="2689702" y="0"/>
                </a:lnTo>
                <a:lnTo>
                  <a:pt x="2689702" y="3527478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4778120" y="-1342215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0"/>
                </a:lnTo>
                <a:lnTo>
                  <a:pt x="0" y="396819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097135" y="7571419"/>
            <a:ext cx="3542913" cy="3530029"/>
          </a:xfrm>
          <a:custGeom>
            <a:avLst/>
            <a:gdLst/>
            <a:ahLst/>
            <a:cxnLst/>
            <a:rect l="l" t="t" r="r" b="b"/>
            <a:pathLst>
              <a:path w="3542913" h="3530029">
                <a:moveTo>
                  <a:pt x="0" y="0"/>
                </a:moveTo>
                <a:lnTo>
                  <a:pt x="3542913" y="0"/>
                </a:lnTo>
                <a:lnTo>
                  <a:pt x="3542913" y="3530030"/>
                </a:lnTo>
                <a:lnTo>
                  <a:pt x="0" y="35300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4380241" y="6012276"/>
            <a:ext cx="8982870" cy="2930661"/>
          </a:xfrm>
          <a:custGeom>
            <a:avLst/>
            <a:gdLst/>
            <a:ahLst/>
            <a:cxnLst/>
            <a:rect l="l" t="t" r="r" b="b"/>
            <a:pathLst>
              <a:path w="8982870" h="2930661">
                <a:moveTo>
                  <a:pt x="0" y="0"/>
                </a:moveTo>
                <a:lnTo>
                  <a:pt x="8982870" y="0"/>
                </a:lnTo>
                <a:lnTo>
                  <a:pt x="8982870" y="2930661"/>
                </a:lnTo>
                <a:lnTo>
                  <a:pt x="0" y="293066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8" name="Group 8"/>
          <p:cNvGrpSpPr/>
          <p:nvPr/>
        </p:nvGrpSpPr>
        <p:grpSpPr>
          <a:xfrm>
            <a:off x="3105598" y="2357357"/>
            <a:ext cx="11532157" cy="3200788"/>
            <a:chOff x="0" y="0"/>
            <a:chExt cx="12749821" cy="353875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749821" cy="3538754"/>
            </a:xfrm>
            <a:custGeom>
              <a:avLst/>
              <a:gdLst/>
              <a:ahLst/>
              <a:cxnLst/>
              <a:rect l="l" t="t" r="r" b="b"/>
              <a:pathLst>
                <a:path w="12749821" h="3538754">
                  <a:moveTo>
                    <a:pt x="12625360" y="3538754"/>
                  </a:moveTo>
                  <a:lnTo>
                    <a:pt x="124460" y="3538754"/>
                  </a:lnTo>
                  <a:cubicBezTo>
                    <a:pt x="55880" y="3538754"/>
                    <a:pt x="0" y="3482874"/>
                    <a:pt x="0" y="341429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3414294"/>
                  </a:lnTo>
                  <a:cubicBezTo>
                    <a:pt x="12749821" y="3482874"/>
                    <a:pt x="12693941" y="3538754"/>
                    <a:pt x="12625360" y="3538754"/>
                  </a:cubicBezTo>
                  <a:close/>
                </a:path>
              </a:pathLst>
            </a:custGeom>
            <a:solidFill>
              <a:srgbClr val="FAE7E7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0" name="TextBox 10"/>
          <p:cNvSpPr txBox="1"/>
          <p:nvPr/>
        </p:nvSpPr>
        <p:spPr>
          <a:xfrm rot="-3486">
            <a:off x="3491591" y="2484929"/>
            <a:ext cx="10760055" cy="2832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spc="1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Teacher Powerpoint Supports for the Sexuality Education Components of the CCQ (Culture &amp; Citizenship of Quebec) Programme produced and distributed by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64894" y="2217578"/>
            <a:ext cx="13956082" cy="7640955"/>
          </a:xfrm>
          <a:custGeom>
            <a:avLst/>
            <a:gdLst/>
            <a:ahLst/>
            <a:cxnLst/>
            <a:rect l="l" t="t" r="r" b="b"/>
            <a:pathLst>
              <a:path w="13956082" h="7640955">
                <a:moveTo>
                  <a:pt x="0" y="0"/>
                </a:moveTo>
                <a:lnTo>
                  <a:pt x="13956082" y="0"/>
                </a:lnTo>
                <a:lnTo>
                  <a:pt x="13956082" y="7640955"/>
                </a:lnTo>
                <a:lnTo>
                  <a:pt x="0" y="76409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2926962" y="2984378"/>
            <a:ext cx="12383014" cy="5495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7"/>
              </a:lnSpc>
            </a:pPr>
            <a:r>
              <a:rPr lang="en-US" sz="3917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roles in the French and British colonies in North America were much stricter than those in Indigenous communities.</a:t>
            </a:r>
          </a:p>
          <a:p>
            <a:pPr algn="ctr">
              <a:lnSpc>
                <a:spcPts val="3917"/>
              </a:lnSpc>
            </a:pPr>
            <a:endParaRPr lang="en-US" sz="3917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917"/>
              </a:lnSpc>
            </a:pPr>
            <a:r>
              <a:rPr lang="en-US" sz="3917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They only had two genders: women and men.</a:t>
            </a:r>
          </a:p>
          <a:p>
            <a:pPr algn="ctr">
              <a:lnSpc>
                <a:spcPts val="3917"/>
              </a:lnSpc>
            </a:pPr>
            <a:endParaRPr lang="en-US" sz="3917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917"/>
              </a:lnSpc>
            </a:pPr>
            <a:r>
              <a:rPr lang="en-US" sz="3917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Women were responsible for household chores, taking care of children, and cooking.</a:t>
            </a:r>
          </a:p>
          <a:p>
            <a:pPr algn="ctr">
              <a:lnSpc>
                <a:spcPts val="3917"/>
              </a:lnSpc>
            </a:pPr>
            <a:endParaRPr lang="en-US" sz="3917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917"/>
              </a:lnSpc>
              <a:spcBef>
                <a:spcPct val="0"/>
              </a:spcBef>
            </a:pPr>
            <a:r>
              <a:rPr lang="en-US" sz="3917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Men were responsible for work outside the home for agriculture and becoming doctors and politicians.</a:t>
            </a:r>
          </a:p>
        </p:txBody>
      </p:sp>
      <p:sp>
        <p:nvSpPr>
          <p:cNvPr id="4" name="Freeform 4"/>
          <p:cNvSpPr/>
          <p:nvPr/>
        </p:nvSpPr>
        <p:spPr>
          <a:xfrm rot="382812">
            <a:off x="14269477" y="400580"/>
            <a:ext cx="3654066" cy="3169902"/>
          </a:xfrm>
          <a:custGeom>
            <a:avLst/>
            <a:gdLst/>
            <a:ahLst/>
            <a:cxnLst/>
            <a:rect l="l" t="t" r="r" b="b"/>
            <a:pathLst>
              <a:path w="3654066" h="3169902">
                <a:moveTo>
                  <a:pt x="0" y="0"/>
                </a:moveTo>
                <a:lnTo>
                  <a:pt x="3654066" y="0"/>
                </a:lnTo>
                <a:lnTo>
                  <a:pt x="3654066" y="3169902"/>
                </a:lnTo>
                <a:lnTo>
                  <a:pt x="0" y="31699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-99923" y="1462802"/>
            <a:ext cx="3929634" cy="4114800"/>
          </a:xfrm>
          <a:custGeom>
            <a:avLst/>
            <a:gdLst/>
            <a:ahLst/>
            <a:cxnLst/>
            <a:rect l="l" t="t" r="r" b="b"/>
            <a:pathLst>
              <a:path w="3929634" h="4114800">
                <a:moveTo>
                  <a:pt x="0" y="0"/>
                </a:moveTo>
                <a:lnTo>
                  <a:pt x="3929634" y="0"/>
                </a:lnTo>
                <a:lnTo>
                  <a:pt x="392963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0" y="7879375"/>
            <a:ext cx="4615648" cy="2757850"/>
          </a:xfrm>
          <a:custGeom>
            <a:avLst/>
            <a:gdLst/>
            <a:ahLst/>
            <a:cxnLst/>
            <a:rect l="l" t="t" r="r" b="b"/>
            <a:pathLst>
              <a:path w="4615648" h="2757850">
                <a:moveTo>
                  <a:pt x="0" y="0"/>
                </a:moveTo>
                <a:lnTo>
                  <a:pt x="4615648" y="0"/>
                </a:lnTo>
                <a:lnTo>
                  <a:pt x="4615648" y="2757850"/>
                </a:lnTo>
                <a:lnTo>
                  <a:pt x="0" y="27578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2789195" y="765175"/>
            <a:ext cx="12107480" cy="1452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62"/>
              </a:lnSpc>
            </a:pPr>
            <a:r>
              <a:rPr lang="en-US" sz="5862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ROLES FROM THE PAST: </a:t>
            </a:r>
          </a:p>
          <a:p>
            <a:pPr algn="ctr">
              <a:lnSpc>
                <a:spcPts val="5000"/>
              </a:lnSpc>
            </a:pPr>
            <a:r>
              <a:rPr lang="en-US" sz="5000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COLONIAL ERA</a:t>
            </a:r>
          </a:p>
        </p:txBody>
      </p:sp>
      <p:sp>
        <p:nvSpPr>
          <p:cNvPr id="8" name="Freeform 8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40428" y="2217578"/>
            <a:ext cx="13956082" cy="7640955"/>
          </a:xfrm>
          <a:custGeom>
            <a:avLst/>
            <a:gdLst/>
            <a:ahLst/>
            <a:cxnLst/>
            <a:rect l="l" t="t" r="r" b="b"/>
            <a:pathLst>
              <a:path w="13956082" h="7640955">
                <a:moveTo>
                  <a:pt x="0" y="0"/>
                </a:moveTo>
                <a:lnTo>
                  <a:pt x="13956082" y="0"/>
                </a:lnTo>
                <a:lnTo>
                  <a:pt x="13956082" y="7640955"/>
                </a:lnTo>
                <a:lnTo>
                  <a:pt x="0" y="76409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15447743" y="1337548"/>
            <a:ext cx="2155126" cy="4114800"/>
          </a:xfrm>
          <a:custGeom>
            <a:avLst/>
            <a:gdLst/>
            <a:ahLst/>
            <a:cxnLst/>
            <a:rect l="l" t="t" r="r" b="b"/>
            <a:pathLst>
              <a:path w="2155126" h="4114800">
                <a:moveTo>
                  <a:pt x="0" y="0"/>
                </a:moveTo>
                <a:lnTo>
                  <a:pt x="2155126" y="0"/>
                </a:lnTo>
                <a:lnTo>
                  <a:pt x="215512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028700" y="7499407"/>
            <a:ext cx="5028148" cy="3220244"/>
          </a:xfrm>
          <a:custGeom>
            <a:avLst/>
            <a:gdLst/>
            <a:ahLst/>
            <a:cxnLst/>
            <a:rect l="l" t="t" r="r" b="b"/>
            <a:pathLst>
              <a:path w="5028148" h="3220244">
                <a:moveTo>
                  <a:pt x="0" y="0"/>
                </a:moveTo>
                <a:lnTo>
                  <a:pt x="5028148" y="0"/>
                </a:lnTo>
                <a:lnTo>
                  <a:pt x="5028148" y="3220244"/>
                </a:lnTo>
                <a:lnTo>
                  <a:pt x="0" y="322024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6308" b="-6308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3073227" y="3776575"/>
            <a:ext cx="12383014" cy="53329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500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Roles in the 20th century became much more flexible.</a:t>
            </a:r>
          </a:p>
          <a:p>
            <a:pPr algn="ctr">
              <a:lnSpc>
                <a:spcPts val="5000"/>
              </a:lnSpc>
            </a:pPr>
            <a:endParaRPr lang="en-US" sz="50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000"/>
              </a:lnSpc>
            </a:pPr>
            <a:r>
              <a:rPr lang="en-US" sz="500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During the First and Second World Wars, men went to war to fight and many women went to work in factories. </a:t>
            </a:r>
          </a:p>
          <a:p>
            <a:pPr algn="ctr">
              <a:lnSpc>
                <a:spcPts val="3917"/>
              </a:lnSpc>
            </a:pPr>
            <a:endParaRPr lang="en-US" sz="50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917"/>
              </a:lnSpc>
            </a:pPr>
            <a:endParaRPr lang="en-US" sz="50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917"/>
              </a:lnSpc>
              <a:spcBef>
                <a:spcPct val="0"/>
              </a:spcBef>
            </a:pPr>
            <a:endParaRPr lang="en-US" sz="50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40263" y="639922"/>
            <a:ext cx="12107480" cy="1452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62"/>
              </a:lnSpc>
            </a:pPr>
            <a:r>
              <a:rPr lang="en-US" sz="5862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ROLES FROM THE PAST: </a:t>
            </a:r>
          </a:p>
          <a:p>
            <a:pPr algn="ctr">
              <a:lnSpc>
                <a:spcPts val="5000"/>
              </a:lnSpc>
            </a:pPr>
            <a:r>
              <a:rPr lang="en-US" sz="5000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20TH CENTURY</a:t>
            </a:r>
          </a:p>
        </p:txBody>
      </p:sp>
      <p:sp>
        <p:nvSpPr>
          <p:cNvPr id="7" name="Freeform 7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65959" y="1617345"/>
            <a:ext cx="13956082" cy="7640955"/>
          </a:xfrm>
          <a:custGeom>
            <a:avLst/>
            <a:gdLst/>
            <a:ahLst/>
            <a:cxnLst/>
            <a:rect l="l" t="t" r="r" b="b"/>
            <a:pathLst>
              <a:path w="13956082" h="7640955">
                <a:moveTo>
                  <a:pt x="0" y="0"/>
                </a:moveTo>
                <a:lnTo>
                  <a:pt x="13956082" y="0"/>
                </a:lnTo>
                <a:lnTo>
                  <a:pt x="13956082" y="7640955"/>
                </a:lnTo>
                <a:lnTo>
                  <a:pt x="0" y="76409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504779" y="794263"/>
            <a:ext cx="12007128" cy="94927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9"/>
              </a:lnSpc>
            </a:pPr>
            <a:endParaRPr/>
          </a:p>
          <a:p>
            <a:pPr algn="ctr">
              <a:lnSpc>
                <a:spcPts val="3979"/>
              </a:lnSpc>
            </a:pPr>
            <a:r>
              <a:rPr lang="en-US" sz="397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. </a:t>
            </a:r>
          </a:p>
          <a:p>
            <a:pPr algn="ctr">
              <a:lnSpc>
                <a:spcPts val="3979"/>
              </a:lnSpc>
            </a:pPr>
            <a:endParaRPr lang="en-US" sz="3979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200"/>
              </a:lnSpc>
            </a:pPr>
            <a:r>
              <a:rPr lang="en-US" sz="420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Today, gender roles are much more flexible!</a:t>
            </a:r>
          </a:p>
          <a:p>
            <a:pPr algn="ctr">
              <a:lnSpc>
                <a:spcPts val="4200"/>
              </a:lnSpc>
            </a:pPr>
            <a:endParaRPr lang="en-US" sz="42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200"/>
              </a:lnSpc>
            </a:pPr>
            <a:r>
              <a:rPr lang="en-US" sz="420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Depending on your family and who wants to do what, some people have stay-at-home moms and some have stay-at-home dads. Some people have both parents that work.</a:t>
            </a:r>
          </a:p>
          <a:p>
            <a:pPr algn="ctr">
              <a:lnSpc>
                <a:spcPts val="4200"/>
              </a:lnSpc>
            </a:pPr>
            <a:endParaRPr lang="en-US" sz="42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200"/>
              </a:lnSpc>
            </a:pPr>
            <a:r>
              <a:rPr lang="en-US" sz="420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 people have two moms and some people have two dads who share the work and chores to do.</a:t>
            </a:r>
          </a:p>
          <a:p>
            <a:pPr algn="ctr">
              <a:lnSpc>
                <a:spcPts val="4200"/>
              </a:lnSpc>
            </a:pPr>
            <a:endParaRPr lang="en-US" sz="42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200"/>
              </a:lnSpc>
            </a:pPr>
            <a:r>
              <a:rPr lang="en-US" sz="420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 people have one parent that does all the cooking and some people have parents that share the cooking. </a:t>
            </a:r>
          </a:p>
          <a:p>
            <a:pPr algn="ctr">
              <a:lnSpc>
                <a:spcPts val="3979"/>
              </a:lnSpc>
            </a:pPr>
            <a:endParaRPr lang="en-US" sz="42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979"/>
              </a:lnSpc>
            </a:pPr>
            <a:endParaRPr lang="en-US" sz="42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979"/>
              </a:lnSpc>
              <a:spcBef>
                <a:spcPct val="0"/>
              </a:spcBef>
            </a:pPr>
            <a:endParaRPr lang="en-US" sz="42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0" y="2115522"/>
            <a:ext cx="4019641" cy="6055956"/>
          </a:xfrm>
          <a:custGeom>
            <a:avLst/>
            <a:gdLst/>
            <a:ahLst/>
            <a:cxnLst/>
            <a:rect l="l" t="t" r="r" b="b"/>
            <a:pathLst>
              <a:path w="4019641" h="6055956">
                <a:moveTo>
                  <a:pt x="0" y="0"/>
                </a:moveTo>
                <a:lnTo>
                  <a:pt x="4019641" y="0"/>
                </a:lnTo>
                <a:lnTo>
                  <a:pt x="4019641" y="6055956"/>
                </a:lnTo>
                <a:lnTo>
                  <a:pt x="0" y="60559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234250">
            <a:off x="14947539" y="678974"/>
            <a:ext cx="2949739" cy="3636042"/>
          </a:xfrm>
          <a:custGeom>
            <a:avLst/>
            <a:gdLst/>
            <a:ahLst/>
            <a:cxnLst/>
            <a:rect l="l" t="t" r="r" b="b"/>
            <a:pathLst>
              <a:path w="2949739" h="3636042">
                <a:moveTo>
                  <a:pt x="0" y="0"/>
                </a:moveTo>
                <a:lnTo>
                  <a:pt x="2949740" y="0"/>
                </a:lnTo>
                <a:lnTo>
                  <a:pt x="2949740" y="3636042"/>
                </a:lnTo>
                <a:lnTo>
                  <a:pt x="0" y="363604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3064729" y="639922"/>
            <a:ext cx="12107480" cy="834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62"/>
              </a:lnSpc>
            </a:pPr>
            <a:r>
              <a:rPr lang="en-US" sz="5862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ROLES TODAY </a:t>
            </a:r>
          </a:p>
        </p:txBody>
      </p:sp>
      <p:sp>
        <p:nvSpPr>
          <p:cNvPr id="7" name="Freeform 7"/>
          <p:cNvSpPr/>
          <p:nvPr/>
        </p:nvSpPr>
        <p:spPr>
          <a:xfrm>
            <a:off x="14299731" y="8604490"/>
            <a:ext cx="3564580" cy="1162944"/>
          </a:xfrm>
          <a:custGeom>
            <a:avLst/>
            <a:gdLst/>
            <a:ahLst/>
            <a:cxnLst/>
            <a:rect l="l" t="t" r="r" b="b"/>
            <a:pathLst>
              <a:path w="3564580" h="1162944">
                <a:moveTo>
                  <a:pt x="0" y="0"/>
                </a:moveTo>
                <a:lnTo>
                  <a:pt x="3564580" y="0"/>
                </a:lnTo>
                <a:lnTo>
                  <a:pt x="3564580" y="1162944"/>
                </a:lnTo>
                <a:lnTo>
                  <a:pt x="0" y="116294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3163218" cy="4148483"/>
          </a:xfrm>
          <a:custGeom>
            <a:avLst/>
            <a:gdLst/>
            <a:ahLst/>
            <a:cxnLst/>
            <a:rect l="l" t="t" r="r" b="b"/>
            <a:pathLst>
              <a:path w="3163218" h="4148483">
                <a:moveTo>
                  <a:pt x="0" y="0"/>
                </a:moveTo>
                <a:lnTo>
                  <a:pt x="3163219" y="0"/>
                </a:lnTo>
                <a:lnTo>
                  <a:pt x="3163219" y="4148483"/>
                </a:lnTo>
                <a:lnTo>
                  <a:pt x="0" y="4148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4774560" y="2327949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1" y="0"/>
                </a:lnTo>
                <a:lnTo>
                  <a:pt x="7931131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241785" y="4002072"/>
            <a:ext cx="6996658" cy="2695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 spc="-18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Respect for Differences </a:t>
            </a:r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F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36088" y="559467"/>
            <a:ext cx="12268751" cy="2076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4"/>
              </a:lnSpc>
            </a:pPr>
            <a:r>
              <a:rPr lang="en-US" sz="5254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EVERYONE IS DIFFERENT AND CAN EXPRESS THEMSELVES IN WHICHEVER WAY FEELS BEST FOR THEM!</a:t>
            </a:r>
          </a:p>
        </p:txBody>
      </p:sp>
      <p:sp>
        <p:nvSpPr>
          <p:cNvPr id="3" name="Freeform 3"/>
          <p:cNvSpPr/>
          <p:nvPr/>
        </p:nvSpPr>
        <p:spPr>
          <a:xfrm>
            <a:off x="1341998" y="3547059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7752883" y="8401303"/>
            <a:ext cx="1096121" cy="1418927"/>
          </a:xfrm>
          <a:custGeom>
            <a:avLst/>
            <a:gdLst/>
            <a:ahLst/>
            <a:cxnLst/>
            <a:rect l="l" t="t" r="r" b="b"/>
            <a:pathLst>
              <a:path w="1096121" h="1418927">
                <a:moveTo>
                  <a:pt x="0" y="0"/>
                </a:moveTo>
                <a:lnTo>
                  <a:pt x="1096122" y="0"/>
                </a:lnTo>
                <a:lnTo>
                  <a:pt x="1096122" y="1418927"/>
                </a:lnTo>
                <a:lnTo>
                  <a:pt x="0" y="14189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9908892">
            <a:off x="15369144" y="-1803507"/>
            <a:ext cx="5497464" cy="6745355"/>
          </a:xfrm>
          <a:custGeom>
            <a:avLst/>
            <a:gdLst/>
            <a:ahLst/>
            <a:cxnLst/>
            <a:rect l="l" t="t" r="r" b="b"/>
            <a:pathLst>
              <a:path w="5497464" h="6745355">
                <a:moveTo>
                  <a:pt x="0" y="0"/>
                </a:moveTo>
                <a:lnTo>
                  <a:pt x="5497464" y="0"/>
                </a:lnTo>
                <a:lnTo>
                  <a:pt x="5497464" y="6745354"/>
                </a:lnTo>
                <a:lnTo>
                  <a:pt x="0" y="674535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5695901" y="3086100"/>
            <a:ext cx="6306207" cy="4114800"/>
          </a:xfrm>
          <a:custGeom>
            <a:avLst/>
            <a:gdLst/>
            <a:ahLst/>
            <a:cxnLst/>
            <a:rect l="l" t="t" r="r" b="b"/>
            <a:pathLst>
              <a:path w="6306207" h="4114800">
                <a:moveTo>
                  <a:pt x="0" y="0"/>
                </a:moveTo>
                <a:lnTo>
                  <a:pt x="6306207" y="0"/>
                </a:lnTo>
                <a:lnTo>
                  <a:pt x="63062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2780478" y="7629525"/>
            <a:ext cx="11058284" cy="6419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u="sng">
                <a:solidFill>
                  <a:srgbClr val="490000"/>
                </a:solidFill>
                <a:latin typeface="Arimo"/>
                <a:ea typeface="Arimo"/>
                <a:cs typeface="Arimo"/>
                <a:sym typeface="Arimo"/>
                <a:hlinkClick r:id="rId11" tooltip="https://amaze.org/video/expressing-myself-my-way/"/>
              </a:rPr>
              <a:t>https://amaze.org/video/expressing-myself-my-way/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4B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65959" y="1617345"/>
            <a:ext cx="13956082" cy="7640955"/>
          </a:xfrm>
          <a:custGeom>
            <a:avLst/>
            <a:gdLst/>
            <a:ahLst/>
            <a:cxnLst/>
            <a:rect l="l" t="t" r="r" b="b"/>
            <a:pathLst>
              <a:path w="13956082" h="7640955">
                <a:moveTo>
                  <a:pt x="0" y="0"/>
                </a:moveTo>
                <a:lnTo>
                  <a:pt x="13956082" y="0"/>
                </a:lnTo>
                <a:lnTo>
                  <a:pt x="13956082" y="7640955"/>
                </a:lnTo>
                <a:lnTo>
                  <a:pt x="0" y="76409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2944561" y="2903766"/>
            <a:ext cx="12398879" cy="4695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87"/>
              </a:lnSpc>
            </a:pPr>
            <a:r>
              <a:rPr lang="en-US" sz="6156" spc="1231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Our differences are influenced by what we are taught by our own family and by what country and place we grow up at! </a:t>
            </a:r>
          </a:p>
        </p:txBody>
      </p:sp>
      <p:sp>
        <p:nvSpPr>
          <p:cNvPr id="4" name="Freeform 4"/>
          <p:cNvSpPr/>
          <p:nvPr/>
        </p:nvSpPr>
        <p:spPr>
          <a:xfrm>
            <a:off x="-1118205" y="-78615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-33622" y="8803324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4243131">
            <a:off x="14157736" y="1340301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1" y="0"/>
                </a:lnTo>
                <a:lnTo>
                  <a:pt x="2295851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6796877" y="7598803"/>
            <a:ext cx="3870626" cy="3023927"/>
          </a:xfrm>
          <a:custGeom>
            <a:avLst/>
            <a:gdLst/>
            <a:ahLst/>
            <a:cxnLst/>
            <a:rect l="l" t="t" r="r" b="b"/>
            <a:pathLst>
              <a:path w="3870626" h="3023927">
                <a:moveTo>
                  <a:pt x="0" y="0"/>
                </a:moveTo>
                <a:lnTo>
                  <a:pt x="3870626" y="0"/>
                </a:lnTo>
                <a:lnTo>
                  <a:pt x="3870626" y="3023927"/>
                </a:lnTo>
                <a:lnTo>
                  <a:pt x="0" y="302392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86756" y="890863"/>
            <a:ext cx="17686847" cy="9396137"/>
          </a:xfrm>
          <a:custGeom>
            <a:avLst/>
            <a:gdLst/>
            <a:ahLst/>
            <a:cxnLst/>
            <a:rect l="l" t="t" r="r" b="b"/>
            <a:pathLst>
              <a:path w="17686847" h="9396137">
                <a:moveTo>
                  <a:pt x="0" y="0"/>
                </a:moveTo>
                <a:lnTo>
                  <a:pt x="17686847" y="0"/>
                </a:lnTo>
                <a:lnTo>
                  <a:pt x="17686847" y="9396137"/>
                </a:lnTo>
                <a:lnTo>
                  <a:pt x="0" y="93961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2052724" y="3043867"/>
            <a:ext cx="14754910" cy="5410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51"/>
              </a:lnSpc>
            </a:pPr>
            <a:endParaRPr dirty="0"/>
          </a:p>
          <a:p>
            <a:pPr marL="1133747" lvl="1" indent="-566874" algn="l">
              <a:lnSpc>
                <a:spcPts val="5251"/>
              </a:lnSpc>
              <a:buFont typeface="Arial"/>
              <a:buChar char="•"/>
            </a:pPr>
            <a:r>
              <a:rPr lang="en-US" sz="5251" spc="299" dirty="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Is it important that everybody in a house living together help out with chores?</a:t>
            </a:r>
          </a:p>
          <a:p>
            <a:pPr algn="l">
              <a:lnSpc>
                <a:spcPts val="5251"/>
              </a:lnSpc>
            </a:pPr>
            <a:endParaRPr lang="en-US" sz="5251" spc="299" dirty="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1133747" lvl="1" indent="-566874" algn="l">
              <a:lnSpc>
                <a:spcPts val="5251"/>
              </a:lnSpc>
              <a:buFont typeface="Arial"/>
              <a:buChar char="•"/>
            </a:pPr>
            <a:r>
              <a:rPr lang="en-US" sz="5251" spc="299" dirty="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 gender roles stay the same?</a:t>
            </a:r>
          </a:p>
          <a:p>
            <a:pPr algn="l">
              <a:lnSpc>
                <a:spcPts val="5251"/>
              </a:lnSpc>
            </a:pPr>
            <a:endParaRPr lang="en-US" sz="5251" spc="299" dirty="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l">
              <a:lnSpc>
                <a:spcPts val="5251"/>
              </a:lnSpc>
            </a:pPr>
            <a:endParaRPr lang="en-US" sz="5251" spc="299" dirty="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l">
              <a:lnSpc>
                <a:spcPts val="5251"/>
              </a:lnSpc>
            </a:pPr>
            <a:endParaRPr lang="en-US" sz="5251" spc="299" dirty="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452797" y="957538"/>
            <a:ext cx="13382406" cy="1146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8000" spc="45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Class Discussion - Questions</a:t>
            </a:r>
          </a:p>
        </p:txBody>
      </p:sp>
      <p:sp>
        <p:nvSpPr>
          <p:cNvPr id="5" name="Freeform 5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82415" y="1792395"/>
            <a:ext cx="12923169" cy="7075435"/>
          </a:xfrm>
          <a:custGeom>
            <a:avLst/>
            <a:gdLst/>
            <a:ahLst/>
            <a:cxnLst/>
            <a:rect l="l" t="t" r="r" b="b"/>
            <a:pathLst>
              <a:path w="12923169" h="7075435">
                <a:moveTo>
                  <a:pt x="0" y="0"/>
                </a:moveTo>
                <a:lnTo>
                  <a:pt x="12923170" y="0"/>
                </a:lnTo>
                <a:lnTo>
                  <a:pt x="12923170" y="7075435"/>
                </a:lnTo>
                <a:lnTo>
                  <a:pt x="0" y="70754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191344" y="314722"/>
            <a:ext cx="9094528" cy="1868512"/>
          </a:xfrm>
          <a:custGeom>
            <a:avLst/>
            <a:gdLst/>
            <a:ahLst/>
            <a:cxnLst/>
            <a:rect l="l" t="t" r="r" b="b"/>
            <a:pathLst>
              <a:path w="9094528" h="1868512">
                <a:moveTo>
                  <a:pt x="0" y="0"/>
                </a:moveTo>
                <a:lnTo>
                  <a:pt x="9094527" y="0"/>
                </a:lnTo>
                <a:lnTo>
                  <a:pt x="9094527" y="1868512"/>
                </a:lnTo>
                <a:lnTo>
                  <a:pt x="0" y="186851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0" y="6683499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3446065" y="3791990"/>
            <a:ext cx="11395871" cy="5075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6"/>
              </a:lnSpc>
            </a:pPr>
            <a:r>
              <a:rPr lang="en-US" sz="7836" b="1" spc="446">
                <a:solidFill>
                  <a:srgbClr val="7D1816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WHAT DID YOU LEARN TODAY ABOUT GENDER?</a:t>
            </a:r>
          </a:p>
          <a:p>
            <a:pPr algn="ctr">
              <a:lnSpc>
                <a:spcPts val="7836"/>
              </a:lnSpc>
            </a:pPr>
            <a:endParaRPr lang="en-US" sz="7836" b="1" spc="446">
              <a:solidFill>
                <a:srgbClr val="7D1816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7836"/>
              </a:lnSpc>
            </a:pPr>
            <a:endParaRPr lang="en-US" sz="7836" b="1" spc="446">
              <a:solidFill>
                <a:srgbClr val="7D1816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7836"/>
              </a:lnSpc>
            </a:pPr>
            <a:endParaRPr lang="en-US" sz="7836" b="1" spc="446">
              <a:solidFill>
                <a:srgbClr val="7D1816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824029" y="7456550"/>
            <a:ext cx="2675599" cy="3603501"/>
          </a:xfrm>
          <a:custGeom>
            <a:avLst/>
            <a:gdLst/>
            <a:ahLst/>
            <a:cxnLst/>
            <a:rect l="l" t="t" r="r" b="b"/>
            <a:pathLst>
              <a:path w="2675599" h="3603501">
                <a:moveTo>
                  <a:pt x="0" y="0"/>
                </a:moveTo>
                <a:lnTo>
                  <a:pt x="2675600" y="0"/>
                </a:lnTo>
                <a:lnTo>
                  <a:pt x="2675600" y="3603500"/>
                </a:lnTo>
                <a:lnTo>
                  <a:pt x="0" y="36035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3661127" y="8722571"/>
            <a:ext cx="2323178" cy="3128859"/>
          </a:xfrm>
          <a:custGeom>
            <a:avLst/>
            <a:gdLst/>
            <a:ahLst/>
            <a:cxnLst/>
            <a:rect l="l" t="t" r="r" b="b"/>
            <a:pathLst>
              <a:path w="2323178" h="3128859">
                <a:moveTo>
                  <a:pt x="0" y="0"/>
                </a:moveTo>
                <a:lnTo>
                  <a:pt x="2323178" y="0"/>
                </a:lnTo>
                <a:lnTo>
                  <a:pt x="2323178" y="3128858"/>
                </a:lnTo>
                <a:lnTo>
                  <a:pt x="0" y="31288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682805" y="-784488"/>
            <a:ext cx="3069850" cy="3058687"/>
          </a:xfrm>
          <a:custGeom>
            <a:avLst/>
            <a:gdLst/>
            <a:ahLst/>
            <a:cxnLst/>
            <a:rect l="l" t="t" r="r" b="b"/>
            <a:pathLst>
              <a:path w="3069850" h="3058687">
                <a:moveTo>
                  <a:pt x="0" y="0"/>
                </a:moveTo>
                <a:lnTo>
                  <a:pt x="3069850" y="0"/>
                </a:lnTo>
                <a:lnTo>
                  <a:pt x="3069850" y="3058688"/>
                </a:lnTo>
                <a:lnTo>
                  <a:pt x="0" y="305868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0363978" y="5892444"/>
            <a:ext cx="3578640" cy="4693298"/>
          </a:xfrm>
          <a:custGeom>
            <a:avLst/>
            <a:gdLst/>
            <a:ahLst/>
            <a:cxnLst/>
            <a:rect l="l" t="t" r="r" b="b"/>
            <a:pathLst>
              <a:path w="3578640" h="4693298">
                <a:moveTo>
                  <a:pt x="0" y="0"/>
                </a:moveTo>
                <a:lnTo>
                  <a:pt x="3578639" y="0"/>
                </a:lnTo>
                <a:lnTo>
                  <a:pt x="3578639" y="4693298"/>
                </a:lnTo>
                <a:lnTo>
                  <a:pt x="0" y="469329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4299731" y="8604490"/>
            <a:ext cx="3564580" cy="1162944"/>
          </a:xfrm>
          <a:custGeom>
            <a:avLst/>
            <a:gdLst/>
            <a:ahLst/>
            <a:cxnLst/>
            <a:rect l="l" t="t" r="r" b="b"/>
            <a:pathLst>
              <a:path w="3564580" h="1162944">
                <a:moveTo>
                  <a:pt x="0" y="0"/>
                </a:moveTo>
                <a:lnTo>
                  <a:pt x="3564580" y="0"/>
                </a:lnTo>
                <a:lnTo>
                  <a:pt x="3564580" y="1162944"/>
                </a:lnTo>
                <a:lnTo>
                  <a:pt x="0" y="1162944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1030" y="1452934"/>
            <a:ext cx="16045939" cy="7381132"/>
          </a:xfrm>
          <a:custGeom>
            <a:avLst/>
            <a:gdLst/>
            <a:ahLst/>
            <a:cxnLst/>
            <a:rect l="l" t="t" r="r" b="b"/>
            <a:pathLst>
              <a:path w="16045939" h="7381132">
                <a:moveTo>
                  <a:pt x="0" y="0"/>
                </a:moveTo>
                <a:lnTo>
                  <a:pt x="16045940" y="0"/>
                </a:lnTo>
                <a:lnTo>
                  <a:pt x="16045940" y="7381132"/>
                </a:lnTo>
                <a:lnTo>
                  <a:pt x="0" y="73811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970764" y="2459025"/>
            <a:ext cx="11258810" cy="142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10"/>
              </a:lnSpc>
            </a:pPr>
            <a:r>
              <a:rPr lang="en-US" sz="10010" spc="570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DON'T FORGET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494455" y="4544968"/>
            <a:ext cx="13299090" cy="2438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76"/>
              </a:lnSpc>
            </a:pPr>
            <a:r>
              <a:rPr lang="en-US" sz="3980" spc="79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If you have any more questions or want to talk about your feelings, you can speak to your parents, guardians, teachers, or another adult you trust. </a:t>
            </a:r>
          </a:p>
        </p:txBody>
      </p:sp>
      <p:sp>
        <p:nvSpPr>
          <p:cNvPr id="5" name="Freeform 5"/>
          <p:cNvSpPr/>
          <p:nvPr/>
        </p:nvSpPr>
        <p:spPr>
          <a:xfrm rot="-5400000">
            <a:off x="-5030052" y="3898702"/>
            <a:ext cx="12117503" cy="2489596"/>
          </a:xfrm>
          <a:custGeom>
            <a:avLst/>
            <a:gdLst/>
            <a:ahLst/>
            <a:cxnLst/>
            <a:rect l="l" t="t" r="r" b="b"/>
            <a:pathLst>
              <a:path w="12117503" h="2489596">
                <a:moveTo>
                  <a:pt x="0" y="0"/>
                </a:moveTo>
                <a:lnTo>
                  <a:pt x="12117504" y="0"/>
                </a:lnTo>
                <a:lnTo>
                  <a:pt x="12117504" y="2489596"/>
                </a:lnTo>
                <a:lnTo>
                  <a:pt x="0" y="24895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503561" y="0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-1489091" y="7774624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4312262">
            <a:off x="14081650" y="819332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0" y="0"/>
                </a:lnTo>
                <a:lnTo>
                  <a:pt x="2295850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299731" y="8604490"/>
            <a:ext cx="3564580" cy="1162944"/>
          </a:xfrm>
          <a:custGeom>
            <a:avLst/>
            <a:gdLst/>
            <a:ahLst/>
            <a:cxnLst/>
            <a:rect l="l" t="t" r="r" b="b"/>
            <a:pathLst>
              <a:path w="3564580" h="1162944">
                <a:moveTo>
                  <a:pt x="0" y="0"/>
                </a:moveTo>
                <a:lnTo>
                  <a:pt x="3564580" y="0"/>
                </a:lnTo>
                <a:lnTo>
                  <a:pt x="3564580" y="1162944"/>
                </a:lnTo>
                <a:lnTo>
                  <a:pt x="0" y="116294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3163218" cy="4148483"/>
          </a:xfrm>
          <a:custGeom>
            <a:avLst/>
            <a:gdLst/>
            <a:ahLst/>
            <a:cxnLst/>
            <a:rect l="l" t="t" r="r" b="b"/>
            <a:pathLst>
              <a:path w="3163218" h="4148483">
                <a:moveTo>
                  <a:pt x="0" y="0"/>
                </a:moveTo>
                <a:lnTo>
                  <a:pt x="3163219" y="0"/>
                </a:lnTo>
                <a:lnTo>
                  <a:pt x="3163219" y="4148483"/>
                </a:lnTo>
                <a:lnTo>
                  <a:pt x="0" y="4148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223571" y="3208644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39834">
            <a:off x="5715974" y="880931"/>
            <a:ext cx="6857683" cy="1851574"/>
          </a:xfrm>
          <a:custGeom>
            <a:avLst/>
            <a:gdLst/>
            <a:ahLst/>
            <a:cxnLst/>
            <a:rect l="l" t="t" r="r" b="b"/>
            <a:pathLst>
              <a:path w="6857683" h="1851574">
                <a:moveTo>
                  <a:pt x="0" y="0"/>
                </a:moveTo>
                <a:lnTo>
                  <a:pt x="6857683" y="0"/>
                </a:lnTo>
                <a:lnTo>
                  <a:pt x="6857683" y="1851575"/>
                </a:lnTo>
                <a:lnTo>
                  <a:pt x="0" y="18515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4778120" y="-1342215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0"/>
                </a:lnTo>
                <a:lnTo>
                  <a:pt x="0" y="396819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 rot="-39834">
            <a:off x="7016104" y="1282707"/>
            <a:ext cx="4862026" cy="1012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54"/>
              </a:lnSpc>
              <a:spcBef>
                <a:spcPct val="0"/>
              </a:spcBef>
            </a:pPr>
            <a:r>
              <a:rPr lang="en-US" sz="5824" b="1" dirty="0">
                <a:solidFill>
                  <a:srgbClr val="7D1816"/>
                </a:solidFill>
                <a:latin typeface="Childos Arabic Medium"/>
                <a:ea typeface="Childos Arabic Medium"/>
                <a:cs typeface="Childos Arabic Medium"/>
                <a:sym typeface="Childos Arabic Medium"/>
              </a:rPr>
              <a:t>Elementary 2</a:t>
            </a:r>
          </a:p>
        </p:txBody>
      </p:sp>
      <p:sp>
        <p:nvSpPr>
          <p:cNvPr id="8" name="TextBox 8"/>
          <p:cNvSpPr txBox="1"/>
          <p:nvPr/>
        </p:nvSpPr>
        <p:spPr>
          <a:xfrm rot="-3486">
            <a:off x="6005424" y="4174874"/>
            <a:ext cx="6367288" cy="5297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76"/>
              </a:lnSpc>
            </a:pPr>
            <a:r>
              <a:rPr lang="en-US" sz="5054" spc="-12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CCQ Topic:</a:t>
            </a:r>
          </a:p>
          <a:p>
            <a:pPr algn="ctr">
              <a:lnSpc>
                <a:spcPts val="7076"/>
              </a:lnSpc>
            </a:pPr>
            <a:r>
              <a:rPr lang="en-US" sz="5054" spc="-12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Roles and Responsibilities in the Family and at School</a:t>
            </a:r>
          </a:p>
          <a:p>
            <a:pPr algn="ctr">
              <a:lnSpc>
                <a:spcPts val="7076"/>
              </a:lnSpc>
            </a:pPr>
            <a:r>
              <a:rPr lang="en-US" sz="5054" b="1" spc="-126">
                <a:solidFill>
                  <a:srgbClr val="7D1816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Sex Roles and Gender Roles</a:t>
            </a:r>
          </a:p>
          <a:p>
            <a:pPr algn="ctr">
              <a:lnSpc>
                <a:spcPts val="6376"/>
              </a:lnSpc>
              <a:spcBef>
                <a:spcPct val="0"/>
              </a:spcBef>
            </a:pPr>
            <a:endParaRPr lang="en-US" sz="5054" b="1" spc="-126">
              <a:solidFill>
                <a:srgbClr val="7D1816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248009" y="2587757"/>
            <a:ext cx="12285532" cy="4575933"/>
            <a:chOff x="0" y="0"/>
            <a:chExt cx="13279545" cy="494616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4946168"/>
            </a:xfrm>
            <a:custGeom>
              <a:avLst/>
              <a:gdLst/>
              <a:ahLst/>
              <a:cxnLst/>
              <a:rect l="l" t="t" r="r" b="b"/>
              <a:pathLst>
                <a:path w="13279546" h="4946168">
                  <a:moveTo>
                    <a:pt x="13155085" y="4946168"/>
                  </a:moveTo>
                  <a:lnTo>
                    <a:pt x="124460" y="4946168"/>
                  </a:lnTo>
                  <a:cubicBezTo>
                    <a:pt x="55880" y="4946168"/>
                    <a:pt x="0" y="4890288"/>
                    <a:pt x="0" y="482170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4821708"/>
                  </a:lnTo>
                  <a:cubicBezTo>
                    <a:pt x="13279546" y="4890288"/>
                    <a:pt x="13223666" y="4946168"/>
                    <a:pt x="13155085" y="4946168"/>
                  </a:cubicBezTo>
                  <a:close/>
                </a:path>
              </a:pathLst>
            </a:custGeom>
            <a:solidFill>
              <a:srgbClr val="7D1816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5" name="Freeform 5"/>
          <p:cNvSpPr/>
          <p:nvPr/>
        </p:nvSpPr>
        <p:spPr>
          <a:xfrm rot="3768278" flipV="1">
            <a:off x="1890124" y="4381102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2282527" y="1513034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-1941356" flipV="1">
            <a:off x="-213415" y="-2071193"/>
            <a:ext cx="4544869" cy="3221176"/>
          </a:xfrm>
          <a:custGeom>
            <a:avLst/>
            <a:gdLst/>
            <a:ahLst/>
            <a:cxnLst/>
            <a:rect l="l" t="t" r="r" b="b"/>
            <a:pathLst>
              <a:path w="4544869" h="3221176">
                <a:moveTo>
                  <a:pt x="0" y="3221177"/>
                </a:moveTo>
                <a:lnTo>
                  <a:pt x="4544869" y="3221177"/>
                </a:lnTo>
                <a:lnTo>
                  <a:pt x="4544869" y="0"/>
                </a:lnTo>
                <a:lnTo>
                  <a:pt x="0" y="0"/>
                </a:lnTo>
                <a:lnTo>
                  <a:pt x="0" y="3221177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5153835" y="790575"/>
            <a:ext cx="12473880" cy="2873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spc="-200" dirty="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Content CCQ </a:t>
            </a:r>
            <a:r>
              <a:rPr lang="en-US" sz="8000" spc="-200" dirty="0" err="1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Programme</a:t>
            </a:r>
            <a:r>
              <a:rPr lang="en-US" sz="8000" spc="-200" dirty="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Goals:</a:t>
            </a:r>
          </a:p>
          <a:p>
            <a:pPr algn="ctr">
              <a:lnSpc>
                <a:spcPts val="11200"/>
              </a:lnSpc>
            </a:pPr>
            <a:endParaRPr lang="en-US" sz="8000" spc="-200" dirty="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5727143" y="5143500"/>
            <a:ext cx="11532157" cy="1224907"/>
            <a:chOff x="0" y="0"/>
            <a:chExt cx="12749821" cy="135424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749821" cy="1354243"/>
            </a:xfrm>
            <a:custGeom>
              <a:avLst/>
              <a:gdLst/>
              <a:ahLst/>
              <a:cxnLst/>
              <a:rect l="l" t="t" r="r" b="b"/>
              <a:pathLst>
                <a:path w="12749821" h="1354243">
                  <a:moveTo>
                    <a:pt x="12625360" y="1354243"/>
                  </a:moveTo>
                  <a:lnTo>
                    <a:pt x="124460" y="1354243"/>
                  </a:lnTo>
                  <a:cubicBezTo>
                    <a:pt x="55880" y="1354243"/>
                    <a:pt x="0" y="1298363"/>
                    <a:pt x="0" y="122978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1229783"/>
                  </a:lnTo>
                  <a:cubicBezTo>
                    <a:pt x="12749821" y="1298363"/>
                    <a:pt x="12693941" y="1354243"/>
                    <a:pt x="12625360" y="135424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6128314" y="5372110"/>
            <a:ext cx="10524922" cy="787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99"/>
              </a:lnSpc>
              <a:spcBef>
                <a:spcPct val="0"/>
              </a:spcBef>
            </a:pPr>
            <a:r>
              <a:rPr lang="en-US" sz="54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Respect for Differences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5727143" y="3326104"/>
            <a:ext cx="11532157" cy="1080558"/>
            <a:chOff x="0" y="0"/>
            <a:chExt cx="12749821" cy="1194652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749821" cy="1194652"/>
            </a:xfrm>
            <a:custGeom>
              <a:avLst/>
              <a:gdLst/>
              <a:ahLst/>
              <a:cxnLst/>
              <a:rect l="l" t="t" r="r" b="b"/>
              <a:pathLst>
                <a:path w="12749821" h="1194652">
                  <a:moveTo>
                    <a:pt x="12625360" y="1194652"/>
                  </a:moveTo>
                  <a:lnTo>
                    <a:pt x="124460" y="1194652"/>
                  </a:lnTo>
                  <a:cubicBezTo>
                    <a:pt x="55880" y="1194652"/>
                    <a:pt x="0" y="1138772"/>
                    <a:pt x="0" y="107019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1070192"/>
                  </a:lnTo>
                  <a:cubicBezTo>
                    <a:pt x="12749821" y="1138772"/>
                    <a:pt x="12693941" y="1194652"/>
                    <a:pt x="12625360" y="119465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5624696" y="3496496"/>
            <a:ext cx="11532157" cy="787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99"/>
              </a:lnSpc>
              <a:spcBef>
                <a:spcPct val="0"/>
              </a:spcBef>
            </a:pPr>
            <a:r>
              <a:rPr lang="en-US" sz="5499" spc="313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Roles</a:t>
            </a:r>
          </a:p>
        </p:txBody>
      </p:sp>
      <p:sp>
        <p:nvSpPr>
          <p:cNvPr id="18" name="Freeform 18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32506" y="2321840"/>
            <a:ext cx="12669333" cy="6936460"/>
          </a:xfrm>
          <a:custGeom>
            <a:avLst/>
            <a:gdLst/>
            <a:ahLst/>
            <a:cxnLst/>
            <a:rect l="l" t="t" r="r" b="b"/>
            <a:pathLst>
              <a:path w="12669333" h="6936460">
                <a:moveTo>
                  <a:pt x="0" y="0"/>
                </a:moveTo>
                <a:lnTo>
                  <a:pt x="12669333" y="0"/>
                </a:lnTo>
                <a:lnTo>
                  <a:pt x="12669333" y="6936460"/>
                </a:lnTo>
                <a:lnTo>
                  <a:pt x="0" y="69364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286057" y="-189389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641542" y="25258"/>
            <a:ext cx="9768021" cy="2006884"/>
          </a:xfrm>
          <a:custGeom>
            <a:avLst/>
            <a:gdLst/>
            <a:ahLst/>
            <a:cxnLst/>
            <a:rect l="l" t="t" r="r" b="b"/>
            <a:pathLst>
              <a:path w="9768021" h="2006884">
                <a:moveTo>
                  <a:pt x="0" y="0"/>
                </a:moveTo>
                <a:lnTo>
                  <a:pt x="9768020" y="0"/>
                </a:lnTo>
                <a:lnTo>
                  <a:pt x="9768020" y="2006884"/>
                </a:lnTo>
                <a:lnTo>
                  <a:pt x="0" y="200688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4814389" y="-645512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269868" y="6683738"/>
            <a:ext cx="2937114" cy="2926433"/>
          </a:xfrm>
          <a:custGeom>
            <a:avLst/>
            <a:gdLst/>
            <a:ahLst/>
            <a:cxnLst/>
            <a:rect l="l" t="t" r="r" b="b"/>
            <a:pathLst>
              <a:path w="2937114" h="2926433">
                <a:moveTo>
                  <a:pt x="0" y="0"/>
                </a:moveTo>
                <a:lnTo>
                  <a:pt x="2937114" y="0"/>
                </a:lnTo>
                <a:lnTo>
                  <a:pt x="2937114" y="2926433"/>
                </a:lnTo>
                <a:lnTo>
                  <a:pt x="0" y="292643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3826301" y="3781947"/>
            <a:ext cx="10635398" cy="5426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 spc="-13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1. Take Turns Speaking.</a:t>
            </a:r>
          </a:p>
          <a:p>
            <a:pPr algn="ctr">
              <a:lnSpc>
                <a:spcPts val="6999"/>
              </a:lnSpc>
            </a:pPr>
            <a:r>
              <a:rPr lang="en-US" sz="6999" spc="-13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2. Listen when others talk.</a:t>
            </a:r>
          </a:p>
          <a:p>
            <a:pPr algn="ctr">
              <a:lnSpc>
                <a:spcPts val="6999"/>
              </a:lnSpc>
            </a:pPr>
            <a:r>
              <a:rPr lang="en-US" sz="6999" spc="-13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3. Use the right words when talking about the body.</a:t>
            </a:r>
          </a:p>
          <a:p>
            <a:pPr algn="ctr">
              <a:lnSpc>
                <a:spcPts val="6999"/>
              </a:lnSpc>
            </a:pPr>
            <a:endParaRPr lang="en-US" sz="6999" spc="-139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999"/>
              </a:lnSpc>
            </a:pPr>
            <a:endParaRPr lang="en-US" sz="6999" spc="-139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535136" y="5757627"/>
            <a:ext cx="3121149" cy="4529373"/>
          </a:xfrm>
          <a:custGeom>
            <a:avLst/>
            <a:gdLst/>
            <a:ahLst/>
            <a:cxnLst/>
            <a:rect l="l" t="t" r="r" b="b"/>
            <a:pathLst>
              <a:path w="3121149" h="4529373">
                <a:moveTo>
                  <a:pt x="0" y="0"/>
                </a:moveTo>
                <a:lnTo>
                  <a:pt x="3121149" y="0"/>
                </a:lnTo>
                <a:lnTo>
                  <a:pt x="3121149" y="4529373"/>
                </a:lnTo>
                <a:lnTo>
                  <a:pt x="0" y="452937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TextBox 10"/>
          <p:cNvSpPr txBox="1"/>
          <p:nvPr/>
        </p:nvSpPr>
        <p:spPr>
          <a:xfrm>
            <a:off x="4765717" y="1240795"/>
            <a:ext cx="9075915" cy="1859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5"/>
              </a:lnSpc>
            </a:pPr>
            <a:r>
              <a:rPr lang="en-US" sz="6895" spc="-172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Rules For the Class</a:t>
            </a:r>
          </a:p>
          <a:p>
            <a:pPr algn="ctr">
              <a:lnSpc>
                <a:spcPts val="6895"/>
              </a:lnSpc>
            </a:pPr>
            <a:endParaRPr lang="en-US" sz="6895" spc="-172">
              <a:solidFill>
                <a:srgbClr val="FFFFFF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011107" y="9238493"/>
            <a:ext cx="10450592" cy="705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4900">
                <a:solidFill>
                  <a:srgbClr val="FAE7E7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Any questions about these rules?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3163218" cy="4148483"/>
          </a:xfrm>
          <a:custGeom>
            <a:avLst/>
            <a:gdLst/>
            <a:ahLst/>
            <a:cxnLst/>
            <a:rect l="l" t="t" r="r" b="b"/>
            <a:pathLst>
              <a:path w="3163218" h="4148483">
                <a:moveTo>
                  <a:pt x="0" y="0"/>
                </a:moveTo>
                <a:lnTo>
                  <a:pt x="3163219" y="0"/>
                </a:lnTo>
                <a:lnTo>
                  <a:pt x="3163219" y="4148483"/>
                </a:lnTo>
                <a:lnTo>
                  <a:pt x="0" y="4148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4774560" y="2327949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1" y="0"/>
                </a:lnTo>
                <a:lnTo>
                  <a:pt x="7931131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241758" y="4378929"/>
            <a:ext cx="6996658" cy="1454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spc="-200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Roles  </a:t>
            </a:r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55279" y="2313815"/>
            <a:ext cx="11215131" cy="6140284"/>
          </a:xfrm>
          <a:custGeom>
            <a:avLst/>
            <a:gdLst/>
            <a:ahLst/>
            <a:cxnLst/>
            <a:rect l="l" t="t" r="r" b="b"/>
            <a:pathLst>
              <a:path w="11215131" h="6140284">
                <a:moveTo>
                  <a:pt x="0" y="0"/>
                </a:moveTo>
                <a:lnTo>
                  <a:pt x="11215131" y="0"/>
                </a:lnTo>
                <a:lnTo>
                  <a:pt x="11215131" y="6140284"/>
                </a:lnTo>
                <a:lnTo>
                  <a:pt x="0" y="61402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2571963">
            <a:off x="7996075" y="1514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0" y="0"/>
                </a:lnTo>
                <a:lnTo>
                  <a:pt x="2295850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-5400000">
            <a:off x="-6168749" y="3385136"/>
            <a:ext cx="13719654" cy="2818765"/>
          </a:xfrm>
          <a:custGeom>
            <a:avLst/>
            <a:gdLst/>
            <a:ahLst/>
            <a:cxnLst/>
            <a:rect l="l" t="t" r="r" b="b"/>
            <a:pathLst>
              <a:path w="13719654" h="2818765">
                <a:moveTo>
                  <a:pt x="0" y="0"/>
                </a:moveTo>
                <a:lnTo>
                  <a:pt x="13719653" y="0"/>
                </a:lnTo>
                <a:lnTo>
                  <a:pt x="13719653" y="2818765"/>
                </a:lnTo>
                <a:lnTo>
                  <a:pt x="0" y="281876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5400000">
            <a:off x="-5189213" y="3006568"/>
            <a:ext cx="13454033" cy="2764192"/>
          </a:xfrm>
          <a:custGeom>
            <a:avLst/>
            <a:gdLst/>
            <a:ahLst/>
            <a:cxnLst/>
            <a:rect l="l" t="t" r="r" b="b"/>
            <a:pathLst>
              <a:path w="13454033" h="2764192">
                <a:moveTo>
                  <a:pt x="0" y="0"/>
                </a:moveTo>
                <a:lnTo>
                  <a:pt x="13454033" y="0"/>
                </a:lnTo>
                <a:lnTo>
                  <a:pt x="13454033" y="2764192"/>
                </a:lnTo>
                <a:lnTo>
                  <a:pt x="0" y="276419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-5400000">
            <a:off x="10021452" y="3412423"/>
            <a:ext cx="13454033" cy="2764192"/>
          </a:xfrm>
          <a:custGeom>
            <a:avLst/>
            <a:gdLst/>
            <a:ahLst/>
            <a:cxnLst/>
            <a:rect l="l" t="t" r="r" b="b"/>
            <a:pathLst>
              <a:path w="13454033" h="2764192">
                <a:moveTo>
                  <a:pt x="0" y="0"/>
                </a:moveTo>
                <a:lnTo>
                  <a:pt x="13454033" y="0"/>
                </a:lnTo>
                <a:lnTo>
                  <a:pt x="13454033" y="2764192"/>
                </a:lnTo>
                <a:lnTo>
                  <a:pt x="0" y="276419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 rot="-5400000">
            <a:off x="10735078" y="3734117"/>
            <a:ext cx="13719654" cy="2818765"/>
          </a:xfrm>
          <a:custGeom>
            <a:avLst/>
            <a:gdLst/>
            <a:ahLst/>
            <a:cxnLst/>
            <a:rect l="l" t="t" r="r" b="b"/>
            <a:pathLst>
              <a:path w="13719654" h="2818765">
                <a:moveTo>
                  <a:pt x="0" y="0"/>
                </a:moveTo>
                <a:lnTo>
                  <a:pt x="13719654" y="0"/>
                </a:lnTo>
                <a:lnTo>
                  <a:pt x="13719654" y="2818766"/>
                </a:lnTo>
                <a:lnTo>
                  <a:pt x="0" y="281876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7772743" y="6502536"/>
            <a:ext cx="2742514" cy="3264898"/>
          </a:xfrm>
          <a:custGeom>
            <a:avLst/>
            <a:gdLst/>
            <a:ahLst/>
            <a:cxnLst/>
            <a:rect l="l" t="t" r="r" b="b"/>
            <a:pathLst>
              <a:path w="2742514" h="3264898">
                <a:moveTo>
                  <a:pt x="0" y="0"/>
                </a:moveTo>
                <a:lnTo>
                  <a:pt x="2742514" y="0"/>
                </a:lnTo>
                <a:lnTo>
                  <a:pt x="2742514" y="3264898"/>
                </a:lnTo>
                <a:lnTo>
                  <a:pt x="0" y="326489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TextBox 10"/>
          <p:cNvSpPr txBox="1"/>
          <p:nvPr/>
        </p:nvSpPr>
        <p:spPr>
          <a:xfrm>
            <a:off x="3826301" y="3282901"/>
            <a:ext cx="10635398" cy="30899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99"/>
              </a:lnSpc>
            </a:pPr>
            <a:r>
              <a:rPr lang="en-US" sz="63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is gender?</a:t>
            </a:r>
          </a:p>
          <a:p>
            <a:pPr algn="ctr">
              <a:lnSpc>
                <a:spcPts val="4399"/>
              </a:lnSpc>
            </a:pPr>
            <a:endParaRPr lang="en-US" sz="6399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399"/>
              </a:lnSpc>
            </a:pPr>
            <a:r>
              <a:rPr lang="en-US" sz="43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is the roles, behaviours, and expressions of boys, girls, and gender-diverse people.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96542" y="1606918"/>
            <a:ext cx="12919021" cy="7073164"/>
          </a:xfrm>
          <a:custGeom>
            <a:avLst/>
            <a:gdLst/>
            <a:ahLst/>
            <a:cxnLst/>
            <a:rect l="l" t="t" r="r" b="b"/>
            <a:pathLst>
              <a:path w="12919021" h="7073164">
                <a:moveTo>
                  <a:pt x="0" y="0"/>
                </a:moveTo>
                <a:lnTo>
                  <a:pt x="12919021" y="0"/>
                </a:lnTo>
                <a:lnTo>
                  <a:pt x="12919021" y="7073164"/>
                </a:lnTo>
                <a:lnTo>
                  <a:pt x="0" y="70731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232076" y="2322406"/>
            <a:ext cx="11047954" cy="7445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43"/>
              </a:lnSpc>
            </a:pPr>
            <a:r>
              <a:rPr lang="en-US" sz="6443" b="1">
                <a:solidFill>
                  <a:srgbClr val="49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Gender roles</a:t>
            </a:r>
            <a:r>
              <a:rPr lang="en-US" sz="6443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are when a person is expected to act a certain way based on society’s expectations related to their gender. </a:t>
            </a:r>
          </a:p>
          <a:p>
            <a:pPr algn="ctr">
              <a:lnSpc>
                <a:spcPts val="6443"/>
              </a:lnSpc>
            </a:pPr>
            <a:endParaRPr lang="en-US" sz="6443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443"/>
              </a:lnSpc>
            </a:pPr>
            <a:r>
              <a:rPr lang="en-US" sz="6443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This includes jobs and how chores are divided in a family.</a:t>
            </a:r>
          </a:p>
          <a:p>
            <a:pPr algn="ctr">
              <a:lnSpc>
                <a:spcPts val="6443"/>
              </a:lnSpc>
            </a:pPr>
            <a:endParaRPr lang="en-US" sz="6443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443"/>
              </a:lnSpc>
            </a:pPr>
            <a:r>
              <a:rPr lang="en-US" sz="6443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</p:txBody>
      </p:sp>
      <p:sp>
        <p:nvSpPr>
          <p:cNvPr id="4" name="Freeform 4"/>
          <p:cNvSpPr/>
          <p:nvPr/>
        </p:nvSpPr>
        <p:spPr>
          <a:xfrm>
            <a:off x="-1174676" y="-2009975"/>
            <a:ext cx="4406751" cy="4390727"/>
          </a:xfrm>
          <a:custGeom>
            <a:avLst/>
            <a:gdLst/>
            <a:ahLst/>
            <a:cxnLst/>
            <a:rect l="l" t="t" r="r" b="b"/>
            <a:pathLst>
              <a:path w="4406751" h="4390727">
                <a:moveTo>
                  <a:pt x="0" y="0"/>
                </a:moveTo>
                <a:lnTo>
                  <a:pt x="4406752" y="0"/>
                </a:lnTo>
                <a:lnTo>
                  <a:pt x="4406752" y="4390727"/>
                </a:lnTo>
                <a:lnTo>
                  <a:pt x="0" y="43907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-1174676" y="8091637"/>
            <a:ext cx="4406751" cy="4390727"/>
          </a:xfrm>
          <a:custGeom>
            <a:avLst/>
            <a:gdLst/>
            <a:ahLst/>
            <a:cxnLst/>
            <a:rect l="l" t="t" r="r" b="b"/>
            <a:pathLst>
              <a:path w="4406751" h="4390727">
                <a:moveTo>
                  <a:pt x="0" y="0"/>
                </a:moveTo>
                <a:lnTo>
                  <a:pt x="4406752" y="0"/>
                </a:lnTo>
                <a:lnTo>
                  <a:pt x="4406752" y="4390726"/>
                </a:lnTo>
                <a:lnTo>
                  <a:pt x="0" y="43907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1977986">
            <a:off x="12661611" y="642735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3" y="0"/>
                </a:lnTo>
                <a:lnTo>
                  <a:pt x="7548973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 rot="1908393">
            <a:off x="13297013" y="153183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3455097" y="4564866"/>
            <a:ext cx="4565680" cy="3447089"/>
          </a:xfrm>
          <a:custGeom>
            <a:avLst/>
            <a:gdLst/>
            <a:ahLst/>
            <a:cxnLst/>
            <a:rect l="l" t="t" r="r" b="b"/>
            <a:pathLst>
              <a:path w="4565680" h="3447089">
                <a:moveTo>
                  <a:pt x="0" y="0"/>
                </a:moveTo>
                <a:lnTo>
                  <a:pt x="4565680" y="0"/>
                </a:lnTo>
                <a:lnTo>
                  <a:pt x="4565680" y="3447089"/>
                </a:lnTo>
                <a:lnTo>
                  <a:pt x="0" y="344708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92085" y="5143500"/>
            <a:ext cx="4408914" cy="2920905"/>
          </a:xfrm>
          <a:custGeom>
            <a:avLst/>
            <a:gdLst/>
            <a:ahLst/>
            <a:cxnLst/>
            <a:rect l="l" t="t" r="r" b="b"/>
            <a:pathLst>
              <a:path w="4408914" h="2920905">
                <a:moveTo>
                  <a:pt x="0" y="0"/>
                </a:moveTo>
                <a:lnTo>
                  <a:pt x="4408914" y="0"/>
                </a:lnTo>
                <a:lnTo>
                  <a:pt x="4408914" y="2920905"/>
                </a:lnTo>
                <a:lnTo>
                  <a:pt x="0" y="2920905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760329" y="2304088"/>
            <a:ext cx="14135099" cy="7738967"/>
          </a:xfrm>
          <a:custGeom>
            <a:avLst/>
            <a:gdLst/>
            <a:ahLst/>
            <a:cxnLst/>
            <a:rect l="l" t="t" r="r" b="b"/>
            <a:pathLst>
              <a:path w="14135099" h="7738967">
                <a:moveTo>
                  <a:pt x="0" y="0"/>
                </a:moveTo>
                <a:lnTo>
                  <a:pt x="14135099" y="0"/>
                </a:lnTo>
                <a:lnTo>
                  <a:pt x="14135099" y="7738966"/>
                </a:lnTo>
                <a:lnTo>
                  <a:pt x="0" y="7738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480476" y="2056985"/>
            <a:ext cx="11990931" cy="702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82"/>
              </a:lnSpc>
            </a:pPr>
            <a:r>
              <a:rPr lang="en-US" sz="6082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  <a:p>
            <a:pPr algn="ctr">
              <a:lnSpc>
                <a:spcPts val="5199"/>
              </a:lnSpc>
            </a:pPr>
            <a:endParaRPr lang="en-US" sz="6082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1122679" lvl="1" indent="-561340" algn="ctr">
              <a:lnSpc>
                <a:spcPts val="5199"/>
              </a:lnSpc>
              <a:buAutoNum type="arabicPeriod"/>
            </a:pPr>
            <a:r>
              <a:rPr lang="en-US" sz="51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roles are specific to the time and the place they are being used. </a:t>
            </a:r>
          </a:p>
          <a:p>
            <a:pPr algn="ctr">
              <a:lnSpc>
                <a:spcPts val="4199"/>
              </a:lnSpc>
            </a:pPr>
            <a:r>
              <a:rPr lang="en-US" sz="4199">
                <a:solidFill>
                  <a:srgbClr val="FEFEFE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As an example, what may be considered for girls in one time period and location may be considered for boys in another. </a:t>
            </a:r>
          </a:p>
          <a:p>
            <a:pPr marL="1122679" lvl="1" indent="-561340" algn="ctr">
              <a:lnSpc>
                <a:spcPts val="5199"/>
              </a:lnSpc>
              <a:buAutoNum type="arabicPeriod"/>
            </a:pPr>
            <a:r>
              <a:rPr lang="en-US" sz="51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roles are different from culture to culture. </a:t>
            </a:r>
          </a:p>
          <a:p>
            <a:pPr marL="1122679" lvl="1" indent="-561340" algn="ctr">
              <a:lnSpc>
                <a:spcPts val="5199"/>
              </a:lnSpc>
              <a:buAutoNum type="arabicPeriod"/>
            </a:pPr>
            <a:r>
              <a:rPr lang="en-US" sz="51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roles are inconsistent.</a:t>
            </a:r>
          </a:p>
          <a:p>
            <a:pPr algn="ctr">
              <a:lnSpc>
                <a:spcPts val="5199"/>
              </a:lnSpc>
            </a:pPr>
            <a:endParaRPr lang="en-US" sz="5199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4" name="Freeform 4"/>
          <p:cNvSpPr/>
          <p:nvPr/>
        </p:nvSpPr>
        <p:spPr>
          <a:xfrm rot="-5400000">
            <a:off x="-5647989" y="3917685"/>
            <a:ext cx="11932708" cy="2451629"/>
          </a:xfrm>
          <a:custGeom>
            <a:avLst/>
            <a:gdLst/>
            <a:ahLst/>
            <a:cxnLst/>
            <a:rect l="l" t="t" r="r" b="b"/>
            <a:pathLst>
              <a:path w="11932708" h="2451629">
                <a:moveTo>
                  <a:pt x="0" y="0"/>
                </a:moveTo>
                <a:lnTo>
                  <a:pt x="11932707" y="0"/>
                </a:lnTo>
                <a:lnTo>
                  <a:pt x="11932707" y="2451630"/>
                </a:lnTo>
                <a:lnTo>
                  <a:pt x="0" y="24516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5502701">
            <a:off x="-4390777" y="4274399"/>
            <a:ext cx="10838953" cy="2226912"/>
          </a:xfrm>
          <a:custGeom>
            <a:avLst/>
            <a:gdLst/>
            <a:ahLst/>
            <a:cxnLst/>
            <a:rect l="l" t="t" r="r" b="b"/>
            <a:pathLst>
              <a:path w="10838953" h="2226912">
                <a:moveTo>
                  <a:pt x="0" y="0"/>
                </a:moveTo>
                <a:lnTo>
                  <a:pt x="10838954" y="0"/>
                </a:lnTo>
                <a:lnTo>
                  <a:pt x="10838954" y="2226912"/>
                </a:lnTo>
                <a:lnTo>
                  <a:pt x="0" y="222691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4819527" y="2304088"/>
            <a:ext cx="3149716" cy="2933173"/>
          </a:xfrm>
          <a:custGeom>
            <a:avLst/>
            <a:gdLst/>
            <a:ahLst/>
            <a:cxnLst/>
            <a:rect l="l" t="t" r="r" b="b"/>
            <a:pathLst>
              <a:path w="3149716" h="2933173">
                <a:moveTo>
                  <a:pt x="0" y="0"/>
                </a:moveTo>
                <a:lnTo>
                  <a:pt x="3149716" y="0"/>
                </a:lnTo>
                <a:lnTo>
                  <a:pt x="3149716" y="2933172"/>
                </a:lnTo>
                <a:lnTo>
                  <a:pt x="0" y="293317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 rot="10634412">
            <a:off x="842219" y="1852861"/>
            <a:ext cx="2922643" cy="3189787"/>
          </a:xfrm>
          <a:custGeom>
            <a:avLst/>
            <a:gdLst/>
            <a:ahLst/>
            <a:cxnLst/>
            <a:rect l="l" t="t" r="r" b="b"/>
            <a:pathLst>
              <a:path w="2922643" h="3189787">
                <a:moveTo>
                  <a:pt x="0" y="0"/>
                </a:moveTo>
                <a:lnTo>
                  <a:pt x="2922643" y="0"/>
                </a:lnTo>
                <a:lnTo>
                  <a:pt x="2922643" y="3189787"/>
                </a:lnTo>
                <a:lnTo>
                  <a:pt x="0" y="318978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507580" y="6173571"/>
            <a:ext cx="2972896" cy="3497525"/>
          </a:xfrm>
          <a:custGeom>
            <a:avLst/>
            <a:gdLst/>
            <a:ahLst/>
            <a:cxnLst/>
            <a:rect l="l" t="t" r="r" b="b"/>
            <a:pathLst>
              <a:path w="2972896" h="3497525">
                <a:moveTo>
                  <a:pt x="0" y="0"/>
                </a:moveTo>
                <a:lnTo>
                  <a:pt x="2972896" y="0"/>
                </a:lnTo>
                <a:lnTo>
                  <a:pt x="2972896" y="3497525"/>
                </a:lnTo>
                <a:lnTo>
                  <a:pt x="0" y="349752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TextBox 10"/>
          <p:cNvSpPr txBox="1"/>
          <p:nvPr/>
        </p:nvSpPr>
        <p:spPr>
          <a:xfrm>
            <a:off x="2531935" y="1076325"/>
            <a:ext cx="14591887" cy="708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</a:pPr>
            <a:r>
              <a:rPr lang="en-US" sz="4999">
                <a:solidFill>
                  <a:srgbClr val="350E07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Important things to remember about gender roles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40428" y="2217578"/>
            <a:ext cx="13956082" cy="7640955"/>
          </a:xfrm>
          <a:custGeom>
            <a:avLst/>
            <a:gdLst/>
            <a:ahLst/>
            <a:cxnLst/>
            <a:rect l="l" t="t" r="r" b="b"/>
            <a:pathLst>
              <a:path w="13956082" h="7640955">
                <a:moveTo>
                  <a:pt x="0" y="0"/>
                </a:moveTo>
                <a:lnTo>
                  <a:pt x="13956082" y="0"/>
                </a:lnTo>
                <a:lnTo>
                  <a:pt x="13956082" y="7640955"/>
                </a:lnTo>
                <a:lnTo>
                  <a:pt x="0" y="76409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2706526" y="3456781"/>
            <a:ext cx="12383014" cy="5210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450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Each indigenous community had their own beliefs. </a:t>
            </a:r>
          </a:p>
          <a:p>
            <a:pPr algn="ctr">
              <a:lnSpc>
                <a:spcPts val="4500"/>
              </a:lnSpc>
            </a:pPr>
            <a:endParaRPr lang="en-US" sz="45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500"/>
              </a:lnSpc>
            </a:pPr>
            <a:r>
              <a:rPr lang="en-US" sz="450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Many Indigenous communities believe that there are more than two genders and not just women and men. </a:t>
            </a:r>
          </a:p>
          <a:p>
            <a:pPr algn="ctr">
              <a:lnSpc>
                <a:spcPts val="4500"/>
              </a:lnSpc>
            </a:pPr>
            <a:endParaRPr lang="en-US" sz="450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500"/>
              </a:lnSpc>
              <a:spcBef>
                <a:spcPct val="0"/>
              </a:spcBef>
            </a:pPr>
            <a:r>
              <a:rPr lang="en-US" sz="450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 some communities, women were responsible for doing household chores and gathering food. Men were responsible for hunting, gathering wood, and learning how to fight.</a:t>
            </a:r>
          </a:p>
        </p:txBody>
      </p:sp>
      <p:sp>
        <p:nvSpPr>
          <p:cNvPr id="4" name="Freeform 4"/>
          <p:cNvSpPr/>
          <p:nvPr/>
        </p:nvSpPr>
        <p:spPr>
          <a:xfrm>
            <a:off x="-416399" y="8317663"/>
            <a:ext cx="5690730" cy="2318973"/>
          </a:xfrm>
          <a:custGeom>
            <a:avLst/>
            <a:gdLst/>
            <a:ahLst/>
            <a:cxnLst/>
            <a:rect l="l" t="t" r="r" b="b"/>
            <a:pathLst>
              <a:path w="5690730" h="2318973">
                <a:moveTo>
                  <a:pt x="0" y="0"/>
                </a:moveTo>
                <a:lnTo>
                  <a:pt x="5690730" y="0"/>
                </a:lnTo>
                <a:lnTo>
                  <a:pt x="5690730" y="2318972"/>
                </a:lnTo>
                <a:lnTo>
                  <a:pt x="0" y="2318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4519170" y="821059"/>
            <a:ext cx="3497580" cy="4114800"/>
          </a:xfrm>
          <a:custGeom>
            <a:avLst/>
            <a:gdLst/>
            <a:ahLst/>
            <a:cxnLst/>
            <a:rect l="l" t="t" r="r" b="b"/>
            <a:pathLst>
              <a:path w="3497580" h="4114800">
                <a:moveTo>
                  <a:pt x="0" y="0"/>
                </a:moveTo>
                <a:lnTo>
                  <a:pt x="3497580" y="0"/>
                </a:lnTo>
                <a:lnTo>
                  <a:pt x="349758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61982" y="1028700"/>
            <a:ext cx="2754350" cy="2918517"/>
          </a:xfrm>
          <a:custGeom>
            <a:avLst/>
            <a:gdLst/>
            <a:ahLst/>
            <a:cxnLst/>
            <a:rect l="l" t="t" r="r" b="b"/>
            <a:pathLst>
              <a:path w="2754350" h="2918517">
                <a:moveTo>
                  <a:pt x="0" y="0"/>
                </a:moveTo>
                <a:lnTo>
                  <a:pt x="2754350" y="0"/>
                </a:lnTo>
                <a:lnTo>
                  <a:pt x="2754350" y="2918517"/>
                </a:lnTo>
                <a:lnTo>
                  <a:pt x="0" y="29185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9513825" y="7894198"/>
            <a:ext cx="4107814" cy="2392802"/>
          </a:xfrm>
          <a:custGeom>
            <a:avLst/>
            <a:gdLst/>
            <a:ahLst/>
            <a:cxnLst/>
            <a:rect l="l" t="t" r="r" b="b"/>
            <a:pathLst>
              <a:path w="4107814" h="2392802">
                <a:moveTo>
                  <a:pt x="0" y="0"/>
                </a:moveTo>
                <a:lnTo>
                  <a:pt x="4107815" y="0"/>
                </a:lnTo>
                <a:lnTo>
                  <a:pt x="4107815" y="2392802"/>
                </a:lnTo>
                <a:lnTo>
                  <a:pt x="0" y="239280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3202496" y="639922"/>
            <a:ext cx="12107480" cy="1452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62"/>
              </a:lnSpc>
            </a:pPr>
            <a:r>
              <a:rPr lang="en-US" sz="5862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GENDER ROLES FROM THE PAST: </a:t>
            </a:r>
          </a:p>
          <a:p>
            <a:pPr algn="ctr">
              <a:lnSpc>
                <a:spcPts val="5000"/>
              </a:lnSpc>
            </a:pPr>
            <a:r>
              <a:rPr lang="en-US" sz="5000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INDIGENOUS COMMUNITIES</a:t>
            </a:r>
          </a:p>
        </p:txBody>
      </p:sp>
      <p:sp>
        <p:nvSpPr>
          <p:cNvPr id="9" name="Freeform 9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595</Words>
  <Application>Microsoft Office PowerPoint</Application>
  <PresentationFormat>Custom</PresentationFormat>
  <Paragraphs>83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Calibri</vt:lpstr>
      <vt:lpstr>Arimo</vt:lpstr>
      <vt:lpstr>Childos Arabic Medium</vt:lpstr>
      <vt:lpstr>Childos Arabic</vt:lpstr>
      <vt:lpstr>Childos Arabic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CCQ Sexuality Education - Elementary 2 - Roles and Responsibilities in the Family and at School - Sex Roles and Gender Roles</dc:title>
  <dc:creator>Andrea Verreault</dc:creator>
  <cp:lastModifiedBy>Andrea Verreault</cp:lastModifiedBy>
  <cp:revision>2</cp:revision>
  <dcterms:created xsi:type="dcterms:W3CDTF">2006-08-16T00:00:00Z</dcterms:created>
  <dcterms:modified xsi:type="dcterms:W3CDTF">2025-04-01T00:15:30Z</dcterms:modified>
  <dc:identifier>DAGhjBipm5o</dc:identifier>
</cp:coreProperties>
</file>